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44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83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47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32DB-4D84-4197-9F62-9A091E67380B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744C-0076-42FB-84CC-5C83391C9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14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32DB-4D84-4197-9F62-9A091E67380B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744C-0076-42FB-84CC-5C83391C9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97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32DB-4D84-4197-9F62-9A091E67380B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744C-0076-42FB-84CC-5C83391C9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5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32DB-4D84-4197-9F62-9A091E67380B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744C-0076-42FB-84CC-5C83391C9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66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32DB-4D84-4197-9F62-9A091E67380B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744C-0076-42FB-84CC-5C83391C9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6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32DB-4D84-4197-9F62-9A091E67380B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744C-0076-42FB-84CC-5C83391C9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86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32DB-4D84-4197-9F62-9A091E67380B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744C-0076-42FB-84CC-5C83391C9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45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32DB-4D84-4197-9F62-9A091E67380B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744C-0076-42FB-84CC-5C83391C9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9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0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32DB-4D84-4197-9F62-9A091E67380B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744C-0076-42FB-84CC-5C83391C9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281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32DB-4D84-4197-9F62-9A091E67380B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744C-0076-42FB-84CC-5C83391C9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4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32DB-4D84-4197-9F62-9A091E67380B}" type="datetimeFigureOut">
              <a:rPr lang="en-US" smtClean="0"/>
              <a:pPr/>
              <a:t>11/28/2024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744C-0076-42FB-84CC-5C83391C9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39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27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12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51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58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89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04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39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23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205168" y="1935237"/>
            <a:ext cx="863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600200" y="533401"/>
            <a:ext cx="54864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IQ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poultry diseases 1</a:t>
            </a:r>
          </a:p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fourth stage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23167" y="2895600"/>
            <a:ext cx="38588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Dr.Harith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Abdulla </a:t>
            </a:r>
            <a:endParaRPr lang="en-GB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Pathology and Poultry Disease</a:t>
            </a:r>
          </a:p>
          <a:p>
            <a:pPr algn="ctr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Veterinary Medicine</a:t>
            </a:r>
            <a:b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Basrah</a:t>
            </a:r>
            <a:endParaRPr lang="en-GB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 descr="Image result for university of basrah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04" y="533401"/>
            <a:ext cx="1221248" cy="120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4664DB9F-59BB-47A5-8080-662EED16E9E1}"/>
              </a:ext>
            </a:extLst>
          </p:cNvPr>
          <p:cNvSpPr/>
          <p:nvPr/>
        </p:nvSpPr>
        <p:spPr>
          <a:xfrm>
            <a:off x="3450237" y="2184817"/>
            <a:ext cx="5566134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Pasteurellosis+Infectious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Coryza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EF240524-FD1C-4D7A-81C5-EC549C440BAE}"/>
              </a:ext>
            </a:extLst>
          </p:cNvPr>
          <p:cNvGrpSpPr/>
          <p:nvPr/>
        </p:nvGrpSpPr>
        <p:grpSpPr>
          <a:xfrm>
            <a:off x="139147" y="5661289"/>
            <a:ext cx="8725454" cy="507831"/>
            <a:chOff x="185529" y="6405382"/>
            <a:chExt cx="11633938" cy="67710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5BA06214-1B13-4837-BBC6-F80A38D6FFEB}"/>
                </a:ext>
              </a:extLst>
            </p:cNvPr>
            <p:cNvCxnSpPr/>
            <p:nvPr/>
          </p:nvCxnSpPr>
          <p:spPr>
            <a:xfrm flipH="1">
              <a:off x="304800" y="6412317"/>
              <a:ext cx="11514667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BBFDE99E-14D5-4903-9CE7-4F43A9CB7AB8}"/>
                </a:ext>
              </a:extLst>
            </p:cNvPr>
            <p:cNvSpPr/>
            <p:nvPr/>
          </p:nvSpPr>
          <p:spPr>
            <a:xfrm>
              <a:off x="185529" y="6405382"/>
              <a:ext cx="7908472" cy="677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University of </a:t>
              </a:r>
              <a:r>
                <a:rPr lang="en-GB" sz="135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Basrah</a:t>
              </a: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College of veterinary medicine-</a:t>
              </a:r>
              <a:b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Department of Pathology and Poultry Disease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39B0891D-ED79-4931-92F3-C208C57F6CAD}"/>
              </a:ext>
            </a:extLst>
          </p:cNvPr>
          <p:cNvSpPr/>
          <p:nvPr/>
        </p:nvSpPr>
        <p:spPr>
          <a:xfrm>
            <a:off x="7225748" y="1032390"/>
            <a:ext cx="1677181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1350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n-US" sz="2700" dirty="0">
                <a:solidFill>
                  <a:prstClr val="black"/>
                </a:solidFill>
              </a:rPr>
              <a:t> </a:t>
            </a:r>
            <a:r>
              <a:rPr lang="ar-IQ" sz="2700" b="1" dirty="0">
                <a:solidFill>
                  <a:prstClr val="black"/>
                </a:solidFill>
              </a:rPr>
              <a:t> شعار الكلية</a:t>
            </a:r>
            <a:endParaRPr lang="en-US" sz="2700" b="1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449" y="309384"/>
            <a:ext cx="1371719" cy="13412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EEF813D-E2C7-B38B-A5C3-CCCE6B5B27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30" y="1972153"/>
            <a:ext cx="2767969" cy="348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19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C00000"/>
                </a:solidFill>
              </a:rPr>
              <a:t>Infectious </a:t>
            </a:r>
            <a:r>
              <a:rPr lang="en-US" u="sng" dirty="0" err="1" smtClean="0">
                <a:solidFill>
                  <a:srgbClr val="C00000"/>
                </a:solidFill>
              </a:rPr>
              <a:t>Coryza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7880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Definition:</a:t>
            </a:r>
          </a:p>
          <a:p>
            <a:pPr>
              <a:buNone/>
            </a:pPr>
            <a:r>
              <a:rPr lang="en-US" dirty="0" smtClean="0"/>
              <a:t>Acute severe catarrhal inflammation of the mucous</a:t>
            </a:r>
          </a:p>
          <a:p>
            <a:pPr>
              <a:buNone/>
            </a:pPr>
            <a:r>
              <a:rPr lang="en-US" dirty="0" smtClean="0"/>
              <a:t>membranes of the upper respiratory tract.</a:t>
            </a:r>
          </a:p>
          <a:p>
            <a:pPr>
              <a:buNone/>
            </a:pPr>
            <a:r>
              <a:rPr lang="en-US" dirty="0" smtClean="0"/>
              <a:t>Chronic form also found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/>
              <a:t>Synonyms:Coryza</a:t>
            </a:r>
            <a:r>
              <a:rPr lang="en-US" dirty="0"/>
              <a:t> , </a:t>
            </a:r>
            <a:r>
              <a:rPr lang="en-US" dirty="0" err="1"/>
              <a:t>Roup</a:t>
            </a:r>
            <a:r>
              <a:rPr lang="en-US" dirty="0"/>
              <a:t> , Cold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  </a:t>
            </a:r>
            <a:r>
              <a:rPr lang="en-US" sz="3600" b="1" u="sng" dirty="0" smtClean="0">
                <a:solidFill>
                  <a:srgbClr val="C00000"/>
                </a:solidFill>
              </a:rPr>
              <a:t>Etiology: 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  </a:t>
            </a:r>
            <a:r>
              <a:rPr lang="en-US" sz="2800" u="sng" dirty="0" smtClean="0"/>
              <a:t>Hemophilus</a:t>
            </a:r>
            <a:r>
              <a:rPr lang="en-US" sz="2800" dirty="0" smtClean="0"/>
              <a:t> </a:t>
            </a:r>
            <a:r>
              <a:rPr lang="en-US" sz="2800" u="sng" dirty="0" smtClean="0"/>
              <a:t>paragallinarum</a:t>
            </a:r>
            <a:endParaRPr lang="en-US" sz="3600" b="1" u="sng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36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372705"/>
      </p:ext>
    </p:extLst>
  </p:cSld>
  <p:clrMapOvr>
    <a:masterClrMapping/>
  </p:clrMapOvr>
  <p:transition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C00000"/>
                </a:solidFill>
              </a:rPr>
              <a:t>Susceptibility:</a:t>
            </a:r>
            <a:r>
              <a:rPr lang="en-US" sz="4000" b="0" dirty="0" smtClean="0">
                <a:solidFill>
                  <a:schemeClr val="tx1"/>
                </a:solidFill>
              </a:rPr>
              <a:t> </a:t>
            </a:r>
            <a:r>
              <a:rPr lang="en-US" sz="3600" b="0" dirty="0" smtClean="0">
                <a:solidFill>
                  <a:schemeClr val="tx1"/>
                </a:solidFill>
              </a:rPr>
              <a:t>Chickens only</a:t>
            </a: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Chickens( 14 ) weeks of age and older are most </a:t>
            </a:r>
          </a:p>
          <a:p>
            <a:pPr>
              <a:buNone/>
            </a:pPr>
            <a:r>
              <a:rPr lang="en-US" dirty="0" smtClean="0"/>
              <a:t>susceptible.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200" b="1" u="sng" dirty="0" smtClean="0">
                <a:solidFill>
                  <a:srgbClr val="C00000"/>
                </a:solidFill>
              </a:rPr>
              <a:t>Epizootiology:</a:t>
            </a:r>
          </a:p>
          <a:p>
            <a:pPr>
              <a:buNone/>
            </a:pPr>
            <a:r>
              <a:rPr lang="en-US" dirty="0" smtClean="0"/>
              <a:t>1- Transmission through carrier.</a:t>
            </a:r>
          </a:p>
          <a:p>
            <a:pPr>
              <a:buNone/>
            </a:pPr>
            <a:r>
              <a:rPr lang="en-US" dirty="0" smtClean="0"/>
              <a:t>2- Contact.</a:t>
            </a:r>
          </a:p>
          <a:p>
            <a:pPr>
              <a:buNone/>
            </a:pPr>
            <a:r>
              <a:rPr lang="en-US" dirty="0" smtClean="0"/>
              <a:t>3- Contaminated water and feed.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9532128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944562"/>
          </a:xfrm>
        </p:spPr>
        <p:txBody>
          <a:bodyPr>
            <a:normAutofit/>
          </a:bodyPr>
          <a:lstStyle/>
          <a:p>
            <a:r>
              <a:rPr lang="en-US" sz="4800" u="sng" dirty="0" smtClean="0">
                <a:solidFill>
                  <a:srgbClr val="C00000"/>
                </a:solidFill>
              </a:rPr>
              <a:t>Symptoms:</a:t>
            </a:r>
            <a:r>
              <a:rPr lang="en-US" sz="4800" dirty="0" smtClean="0">
                <a:solidFill>
                  <a:srgbClr val="C00000"/>
                </a:solidFill>
              </a:rPr>
              <a:t> </a:t>
            </a:r>
            <a:r>
              <a:rPr lang="en-US" sz="3600" b="0" dirty="0" smtClean="0">
                <a:solidFill>
                  <a:schemeClr val="tx1"/>
                </a:solidFill>
              </a:rPr>
              <a:t> Acute</a:t>
            </a:r>
            <a:endParaRPr lang="en-US" sz="4800" b="0" dirty="0">
              <a:solidFill>
                <a:schemeClr val="tx1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1-Rapid onset and rapid spread.</a:t>
            </a:r>
          </a:p>
          <a:p>
            <a:pPr>
              <a:buNone/>
            </a:pPr>
            <a:r>
              <a:rPr lang="en-US" dirty="0" smtClean="0"/>
              <a:t>2-Thin watery discharge from nostrils becomes </a:t>
            </a:r>
          </a:p>
          <a:p>
            <a:pPr>
              <a:buNone/>
            </a:pPr>
            <a:r>
              <a:rPr lang="en-US" dirty="0" smtClean="0"/>
              <a:t>    thick and sticky, with an offensive odor.</a:t>
            </a:r>
          </a:p>
          <a:p>
            <a:pPr>
              <a:buNone/>
            </a:pPr>
            <a:r>
              <a:rPr lang="en-US" dirty="0" smtClean="0"/>
              <a:t>    The discharge becomes drying yellowish crusts</a:t>
            </a:r>
          </a:p>
          <a:p>
            <a:pPr>
              <a:buNone/>
            </a:pPr>
            <a:r>
              <a:rPr lang="en-US" dirty="0" smtClean="0"/>
              <a:t>    around the nasal openings.</a:t>
            </a:r>
          </a:p>
          <a:p>
            <a:pPr>
              <a:buNone/>
            </a:pPr>
            <a:r>
              <a:rPr lang="en-US" dirty="0" smtClean="0"/>
              <a:t>3-Sinuses  filled with mucous, the mucous</a:t>
            </a:r>
          </a:p>
          <a:p>
            <a:pPr>
              <a:buNone/>
            </a:pPr>
            <a:r>
              <a:rPr lang="en-US" dirty="0" smtClean="0"/>
              <a:t>    becomes dry cheesy causes bulging about the</a:t>
            </a:r>
          </a:p>
          <a:p>
            <a:pPr>
              <a:buNone/>
            </a:pPr>
            <a:r>
              <a:rPr lang="en-US" dirty="0" smtClean="0"/>
              <a:t>    eye(Ocular </a:t>
            </a:r>
            <a:r>
              <a:rPr lang="en-US" dirty="0" err="1" smtClean="0"/>
              <a:t>Roup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4- Rattling noises.</a:t>
            </a:r>
          </a:p>
          <a:p>
            <a:pPr>
              <a:buNone/>
            </a:pPr>
            <a:r>
              <a:rPr lang="en-US" dirty="0" smtClean="0"/>
              <a:t>5- Sneezing, coughing and swollen face and wattles.</a:t>
            </a:r>
          </a:p>
          <a:p>
            <a:pPr>
              <a:buNone/>
            </a:pPr>
            <a:r>
              <a:rPr lang="en-US" dirty="0" smtClean="0"/>
              <a:t>6-Affected birds shake their heads to get rid of mucous.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098948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/>
          <a:lstStyle/>
          <a:p>
            <a:r>
              <a:rPr lang="en-US" u="sng" dirty="0" smtClean="0">
                <a:solidFill>
                  <a:srgbClr val="C00000"/>
                </a:solidFill>
              </a:rPr>
              <a:t>Post –mortem lesions: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7880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 Acute:</a:t>
            </a:r>
          </a:p>
          <a:p>
            <a:pPr>
              <a:buNone/>
            </a:pPr>
            <a:r>
              <a:rPr lang="en-US" dirty="0" smtClean="0"/>
              <a:t>1-Acute catarrhal inflammation of mucous</a:t>
            </a:r>
          </a:p>
          <a:p>
            <a:pPr>
              <a:buNone/>
            </a:pPr>
            <a:r>
              <a:rPr lang="en-US" dirty="0" smtClean="0"/>
              <a:t>    membranes of the nasal passages and sinuses.</a:t>
            </a:r>
          </a:p>
          <a:p>
            <a:pPr>
              <a:buNone/>
            </a:pPr>
            <a:r>
              <a:rPr lang="en-US" dirty="0" smtClean="0"/>
              <a:t>2- Catarrhal conjunctivitis.</a:t>
            </a:r>
          </a:p>
          <a:p>
            <a:pPr>
              <a:buNone/>
            </a:pPr>
            <a:r>
              <a:rPr lang="en-US" dirty="0" smtClean="0"/>
              <a:t>3-Subcutaneous edema of the face and wattles.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Chronic:</a:t>
            </a:r>
          </a:p>
          <a:p>
            <a:pPr>
              <a:buNone/>
            </a:pPr>
            <a:r>
              <a:rPr lang="en-US" sz="2800" dirty="0" smtClean="0"/>
              <a:t>Caseous exudates in the sinuses, nasal passages</a:t>
            </a:r>
          </a:p>
          <a:p>
            <a:pPr>
              <a:buNone/>
            </a:pPr>
            <a:r>
              <a:rPr lang="en-US" sz="2800" dirty="0" smtClean="0"/>
              <a:t>and conjunctival sacs.  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874093"/>
      </p:ext>
    </p:extLst>
  </p:cSld>
  <p:clrMapOvr>
    <a:masterClrMapping/>
  </p:clrMapOvr>
  <p:transition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C00000"/>
                </a:solidFill>
              </a:rPr>
              <a:t>Histopathology: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7880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1-Sloughing and hyperplasia of the mucosal</a:t>
            </a:r>
          </a:p>
          <a:p>
            <a:pPr>
              <a:buNone/>
            </a:pPr>
            <a:r>
              <a:rPr lang="en-US" dirty="0" smtClean="0"/>
              <a:t>    and glandular membrane.</a:t>
            </a:r>
          </a:p>
          <a:p>
            <a:pPr>
              <a:buNone/>
            </a:pPr>
            <a:r>
              <a:rPr lang="en-US" dirty="0" smtClean="0"/>
              <a:t>2-Heterophilic infiltration of upper respiratory </a:t>
            </a:r>
          </a:p>
          <a:p>
            <a:pPr>
              <a:buNone/>
            </a:pPr>
            <a:r>
              <a:rPr lang="en-US" dirty="0" smtClean="0"/>
              <a:t>    tract.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400" b="1" u="sng" dirty="0" smtClean="0">
                <a:solidFill>
                  <a:srgbClr val="C00000"/>
                </a:solidFill>
              </a:rPr>
              <a:t>Diagnosis:</a:t>
            </a:r>
          </a:p>
          <a:p>
            <a:pPr>
              <a:buNone/>
            </a:pPr>
            <a:r>
              <a:rPr lang="en-US" dirty="0" smtClean="0"/>
              <a:t>1-History.</a:t>
            </a:r>
          </a:p>
          <a:p>
            <a:pPr>
              <a:buNone/>
            </a:pPr>
            <a:r>
              <a:rPr lang="en-US" dirty="0" smtClean="0"/>
              <a:t>2-Symptoms: Particularly bad odor of exudates.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875714"/>
      </p:ext>
    </p:extLst>
  </p:cSld>
  <p:clrMapOvr>
    <a:masterClrMapping/>
  </p:clrMapOvr>
  <p:transition>
    <p:wheel spokes="2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C00000"/>
                </a:solidFill>
              </a:rPr>
              <a:t>Differential Diagnosis: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1-Fowl Pox : Yellowish patches in the throat :</a:t>
            </a:r>
          </a:p>
          <a:p>
            <a:pPr>
              <a:buNone/>
            </a:pPr>
            <a:r>
              <a:rPr lang="en-US" dirty="0" smtClean="0"/>
              <a:t>    Are easily removed in Roup , while in Pox </a:t>
            </a:r>
          </a:p>
          <a:p>
            <a:pPr>
              <a:buNone/>
            </a:pPr>
            <a:r>
              <a:rPr lang="en-US" dirty="0" smtClean="0"/>
              <a:t>    they are adhered to the lower layer.</a:t>
            </a:r>
          </a:p>
          <a:p>
            <a:pPr>
              <a:buNone/>
            </a:pPr>
            <a:r>
              <a:rPr lang="en-US" dirty="0" smtClean="0"/>
              <a:t>2-Chronic Fowl Cholera.</a:t>
            </a:r>
          </a:p>
          <a:p>
            <a:pPr>
              <a:buNone/>
            </a:pPr>
            <a:r>
              <a:rPr lang="en-US" dirty="0" smtClean="0"/>
              <a:t>3-Vitamin A Deficiency .</a:t>
            </a:r>
          </a:p>
          <a:p>
            <a:pPr>
              <a:buNone/>
            </a:pPr>
            <a:r>
              <a:rPr lang="en-US" dirty="0" smtClean="0"/>
              <a:t>4-CRD.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400" b="1" u="sng" dirty="0" smtClean="0">
                <a:solidFill>
                  <a:srgbClr val="C00000"/>
                </a:solidFill>
              </a:rPr>
              <a:t>Treatment:</a:t>
            </a:r>
          </a:p>
          <a:p>
            <a:pPr>
              <a:buNone/>
            </a:pPr>
            <a:r>
              <a:rPr lang="en-US" dirty="0" smtClean="0"/>
              <a:t>Sulfathiazole.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054225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48736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  </a:t>
            </a:r>
            <a:r>
              <a:rPr lang="en-US" sz="2400" dirty="0" err="1">
                <a:solidFill>
                  <a:srgbClr val="C00000"/>
                </a:solidFill>
              </a:rPr>
              <a:t>Pasteurellosis</a:t>
            </a:r>
            <a:r>
              <a:rPr lang="en-US" sz="2400" dirty="0">
                <a:solidFill>
                  <a:srgbClr val="C00000"/>
                </a:solidFill>
              </a:rPr>
              <a:t> Fowl </a:t>
            </a:r>
            <a:r>
              <a:rPr lang="en-US" sz="2400" dirty="0" smtClean="0">
                <a:solidFill>
                  <a:srgbClr val="C00000"/>
                </a:solidFill>
              </a:rPr>
              <a:t>Cholera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47880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Definition:</a:t>
            </a:r>
          </a:p>
          <a:p>
            <a:pPr>
              <a:buNone/>
            </a:pPr>
            <a:r>
              <a:rPr lang="en-US" dirty="0" smtClean="0"/>
              <a:t>Fowl cholera is acute </a:t>
            </a:r>
            <a:r>
              <a:rPr lang="en-US" dirty="0" err="1" smtClean="0"/>
              <a:t>septicemic</a:t>
            </a:r>
            <a:r>
              <a:rPr lang="en-US" dirty="0" smtClean="0"/>
              <a:t> disease of </a:t>
            </a:r>
          </a:p>
          <a:p>
            <a:pPr>
              <a:buNone/>
            </a:pPr>
            <a:r>
              <a:rPr lang="en-US" dirty="0" smtClean="0"/>
              <a:t>domestic fowl and wild birds caused by </a:t>
            </a:r>
          </a:p>
          <a:p>
            <a:pPr>
              <a:buNone/>
            </a:pPr>
            <a:r>
              <a:rPr lang="en-US" dirty="0" err="1" smtClean="0"/>
              <a:t>Pasteurella</a:t>
            </a:r>
            <a:r>
              <a:rPr lang="en-US" dirty="0" smtClean="0"/>
              <a:t> </a:t>
            </a:r>
            <a:r>
              <a:rPr lang="en-US" dirty="0" err="1" smtClean="0"/>
              <a:t>multocida</a:t>
            </a:r>
            <a:r>
              <a:rPr lang="en-US" dirty="0" smtClean="0"/>
              <a:t>, (</a:t>
            </a:r>
            <a:r>
              <a:rPr lang="en-US" dirty="0" err="1" smtClean="0"/>
              <a:t>Pasteurella</a:t>
            </a:r>
            <a:r>
              <a:rPr lang="en-US" dirty="0" smtClean="0"/>
              <a:t> </a:t>
            </a:r>
            <a:r>
              <a:rPr lang="en-US" dirty="0" err="1" smtClean="0"/>
              <a:t>aviseptica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characterized by high morbidity and mortality. Synonyms:</a:t>
            </a:r>
          </a:p>
          <a:p>
            <a:pPr>
              <a:buNone/>
            </a:pPr>
            <a:r>
              <a:rPr lang="en-US" dirty="0" smtClean="0"/>
              <a:t>1-Avian </a:t>
            </a:r>
            <a:r>
              <a:rPr lang="en-US" dirty="0" smtClean="0"/>
              <a:t>Cholera.</a:t>
            </a:r>
          </a:p>
          <a:p>
            <a:pPr>
              <a:buNone/>
            </a:pPr>
            <a:r>
              <a:rPr lang="en-US" dirty="0" smtClean="0"/>
              <a:t>2-Avian </a:t>
            </a:r>
            <a:r>
              <a:rPr lang="en-US" dirty="0" err="1" smtClean="0"/>
              <a:t>Pasteurellosis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3-Avian Hemorrhagic Septicemia.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/>
          <a:lstStyle/>
          <a:p>
            <a:r>
              <a:rPr lang="en-US" u="sng" dirty="0" smtClean="0">
                <a:solidFill>
                  <a:srgbClr val="C00000"/>
                </a:solidFill>
              </a:rPr>
              <a:t>Susceptibility: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478809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Chickens, turkeys and ducks are most commonly </a:t>
            </a:r>
          </a:p>
          <a:p>
            <a:pPr>
              <a:buNone/>
            </a:pPr>
            <a:r>
              <a:rPr lang="en-US" dirty="0" smtClean="0"/>
              <a:t>affected.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200" b="1" u="sng" dirty="0" smtClean="0">
                <a:solidFill>
                  <a:srgbClr val="C00000"/>
                </a:solidFill>
              </a:rPr>
              <a:t>Epizootiology:</a:t>
            </a:r>
          </a:p>
          <a:p>
            <a:pPr>
              <a:buNone/>
            </a:pPr>
            <a:r>
              <a:rPr lang="en-US" dirty="0" smtClean="0"/>
              <a:t>1-Healthy nasal carriers provide a source of</a:t>
            </a:r>
          </a:p>
          <a:p>
            <a:pPr>
              <a:buNone/>
            </a:pPr>
            <a:r>
              <a:rPr lang="en-US" dirty="0" smtClean="0"/>
              <a:t>    infection.</a:t>
            </a:r>
          </a:p>
          <a:p>
            <a:pPr>
              <a:buNone/>
            </a:pPr>
            <a:r>
              <a:rPr lang="en-US" dirty="0" smtClean="0"/>
              <a:t>2-The natural spread of the disease is by ingestion</a:t>
            </a:r>
          </a:p>
          <a:p>
            <a:pPr>
              <a:buNone/>
            </a:pPr>
            <a:r>
              <a:rPr lang="en-US" dirty="0" smtClean="0"/>
              <a:t>    and inhalation.</a:t>
            </a:r>
          </a:p>
          <a:p>
            <a:pPr>
              <a:buNone/>
            </a:pPr>
            <a:r>
              <a:rPr lang="en-US" dirty="0" smtClean="0"/>
              <a:t>3-Mechanical transmission by vectors.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C00000"/>
                </a:solidFill>
              </a:rPr>
              <a:t>Symptoms: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478809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1- </a:t>
            </a:r>
            <a:r>
              <a:rPr lang="en-US" dirty="0" smtClean="0">
                <a:solidFill>
                  <a:srgbClr val="FF0000"/>
                </a:solidFill>
              </a:rPr>
              <a:t>Age: Semimature to mature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2- Acute: a-Sudden death of well fleshed birds.</a:t>
            </a:r>
          </a:p>
          <a:p>
            <a:pPr>
              <a:buNone/>
            </a:pPr>
            <a:r>
              <a:rPr lang="en-US" dirty="0" smtClean="0"/>
              <a:t>                b-Greenish and yellowish diarrhea.</a:t>
            </a:r>
          </a:p>
          <a:p>
            <a:pPr>
              <a:buNone/>
            </a:pPr>
            <a:r>
              <a:rPr lang="en-US" dirty="0" smtClean="0"/>
              <a:t>                c- Mucous in mouth and nostrils.</a:t>
            </a:r>
          </a:p>
          <a:p>
            <a:pPr>
              <a:buNone/>
            </a:pPr>
            <a:r>
              <a:rPr lang="en-US" dirty="0" smtClean="0"/>
              <a:t>                d- Cyanotic comb and wattles.</a:t>
            </a:r>
          </a:p>
          <a:p>
            <a:pPr>
              <a:buNone/>
            </a:pPr>
            <a:r>
              <a:rPr lang="en-US" dirty="0" smtClean="0"/>
              <a:t>3-Chronic: a-Carriers due to localization of the </a:t>
            </a:r>
          </a:p>
          <a:p>
            <a:pPr>
              <a:buNone/>
            </a:pPr>
            <a:r>
              <a:rPr lang="en-US" dirty="0" smtClean="0"/>
              <a:t>                     bacteria.</a:t>
            </a:r>
          </a:p>
          <a:p>
            <a:pPr>
              <a:buNone/>
            </a:pPr>
            <a:r>
              <a:rPr lang="en-US" dirty="0" smtClean="0"/>
              <a:t>                  b-Swollen wattles and eyes.</a:t>
            </a:r>
          </a:p>
          <a:p>
            <a:pPr>
              <a:buNone/>
            </a:pPr>
            <a:r>
              <a:rPr lang="en-US" dirty="0" smtClean="0"/>
              <a:t>                  c- Inflammation of joints and tendon </a:t>
            </a:r>
          </a:p>
          <a:p>
            <a:pPr>
              <a:buNone/>
            </a:pPr>
            <a:r>
              <a:rPr lang="en-US" dirty="0" smtClean="0"/>
              <a:t>                       sheath of legs and wings.</a:t>
            </a:r>
          </a:p>
          <a:p>
            <a:pPr>
              <a:buNone/>
            </a:pPr>
            <a:r>
              <a:rPr lang="en-US" dirty="0" smtClean="0"/>
              <a:t>                  d- </a:t>
            </a:r>
            <a:r>
              <a:rPr lang="en-US" dirty="0" err="1" smtClean="0"/>
              <a:t>Torticollis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792162"/>
          </a:xfrm>
        </p:spPr>
        <p:txBody>
          <a:bodyPr/>
          <a:lstStyle/>
          <a:p>
            <a:r>
              <a:rPr lang="en-US" u="sng" dirty="0" smtClean="0">
                <a:solidFill>
                  <a:srgbClr val="C00000"/>
                </a:solidFill>
              </a:rPr>
              <a:t>Post-mortem lesions: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04800" y="990600"/>
            <a:ext cx="8839200" cy="5410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100" u="sng" dirty="0" smtClean="0">
                <a:solidFill>
                  <a:schemeClr val="accent1"/>
                </a:solidFill>
              </a:rPr>
              <a:t>Acute: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a-</a:t>
            </a:r>
            <a:r>
              <a:rPr lang="en-US" dirty="0" smtClean="0"/>
              <a:t> A sticky mucous in the mouth and nasal passages.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b-</a:t>
            </a:r>
            <a:r>
              <a:rPr lang="en-US" dirty="0" smtClean="0"/>
              <a:t> Generalized congestion.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C-</a:t>
            </a:r>
            <a:r>
              <a:rPr lang="en-US" dirty="0" smtClean="0"/>
              <a:t> Hemorrhage in the heart muscles particularly around </a:t>
            </a:r>
          </a:p>
          <a:p>
            <a:pPr>
              <a:buNone/>
            </a:pPr>
            <a:r>
              <a:rPr lang="en-US" dirty="0" smtClean="0"/>
              <a:t>     the coronary groove and gizzard.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d-</a:t>
            </a:r>
            <a:r>
              <a:rPr lang="en-US" dirty="0" smtClean="0"/>
              <a:t> Pericardial sac contains an excess of yellowish fluid .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e-</a:t>
            </a:r>
            <a:r>
              <a:rPr lang="en-US" dirty="0" smtClean="0"/>
              <a:t> Liver: very dark or lighter than usual, with many white</a:t>
            </a:r>
          </a:p>
          <a:p>
            <a:pPr>
              <a:buNone/>
            </a:pPr>
            <a:r>
              <a:rPr lang="en-US" dirty="0" smtClean="0"/>
              <a:t>     necrotic foci.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f-</a:t>
            </a:r>
            <a:r>
              <a:rPr lang="en-US" dirty="0" smtClean="0"/>
              <a:t>Inflammation and hemorrhage in the duodenum.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g-</a:t>
            </a:r>
            <a:r>
              <a:rPr lang="en-US" dirty="0" smtClean="0"/>
              <a:t> Lung: Consolidation  and congestion with small </a:t>
            </a:r>
          </a:p>
          <a:p>
            <a:pPr>
              <a:buNone/>
            </a:pPr>
            <a:r>
              <a:rPr lang="en-US" dirty="0" smtClean="0"/>
              <a:t>     hemorrhage .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h-</a:t>
            </a:r>
            <a:r>
              <a:rPr lang="en-US" dirty="0" smtClean="0"/>
              <a:t> Cheesy , yellowish deposits in various parts of the body,</a:t>
            </a:r>
          </a:p>
          <a:p>
            <a:pPr>
              <a:buNone/>
            </a:pPr>
            <a:r>
              <a:rPr lang="en-US" dirty="0" smtClean="0"/>
              <a:t>     especially on the air sacs and intestine.  </a:t>
            </a:r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5867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200" b="1" u="sng" dirty="0" smtClean="0">
                <a:solidFill>
                  <a:schemeClr val="accent1"/>
                </a:solidFill>
              </a:rPr>
              <a:t>Chronic type: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a-</a:t>
            </a:r>
            <a:r>
              <a:rPr lang="en-US" dirty="0" smtClean="0"/>
              <a:t>Dried cheesy, yellow material is found free in the abdominal cavity or adhere to some organ due to ruptured yolk.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b-</a:t>
            </a:r>
            <a:r>
              <a:rPr lang="en-US" dirty="0" smtClean="0"/>
              <a:t>Hemorrhage of the ovary . Ova: Soft, flabby,</a:t>
            </a:r>
          </a:p>
          <a:p>
            <a:pPr>
              <a:buNone/>
            </a:pPr>
            <a:r>
              <a:rPr lang="en-US" dirty="0" smtClean="0"/>
              <a:t>    irregular in outline and </a:t>
            </a:r>
            <a:r>
              <a:rPr lang="en-US" dirty="0" err="1" smtClean="0"/>
              <a:t>pedunculated</a:t>
            </a:r>
            <a:r>
              <a:rPr lang="en-US" dirty="0" smtClean="0"/>
              <a:t> . </a:t>
            </a:r>
            <a:r>
              <a:rPr lang="en-US" smtClean="0"/>
              <a:t>Greenish </a:t>
            </a:r>
            <a:r>
              <a:rPr lang="en-US" dirty="0" smtClean="0"/>
              <a:t>colored ovum is observed.(Due to salpingitis).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C-</a:t>
            </a:r>
            <a:r>
              <a:rPr lang="en-US" dirty="0" smtClean="0"/>
              <a:t> Caseous swollen wattles and joints.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d-</a:t>
            </a:r>
            <a:r>
              <a:rPr lang="en-US" dirty="0" smtClean="0"/>
              <a:t> Suppurative meningitis due to the localization</a:t>
            </a:r>
          </a:p>
          <a:p>
            <a:pPr>
              <a:buNone/>
            </a:pPr>
            <a:r>
              <a:rPr lang="en-US" dirty="0" smtClean="0"/>
              <a:t>     of bacteria at the base of skull, ear and brain.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u="sng" dirty="0" smtClean="0">
                <a:solidFill>
                  <a:srgbClr val="C00000"/>
                </a:solidFill>
              </a:rPr>
              <a:t>Histopathology: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5181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1-Coagulation necrosis.</a:t>
            </a:r>
          </a:p>
          <a:p>
            <a:pPr>
              <a:buNone/>
            </a:pPr>
            <a:r>
              <a:rPr lang="en-US" dirty="0" smtClean="0"/>
              <a:t>2-Heterophilic infiltration.</a:t>
            </a:r>
          </a:p>
          <a:p>
            <a:pPr>
              <a:buNone/>
            </a:pPr>
            <a:endParaRPr lang="en-US" sz="3900" b="1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3900" b="1" u="sng" dirty="0" smtClean="0">
                <a:solidFill>
                  <a:srgbClr val="C00000"/>
                </a:solidFill>
              </a:rPr>
              <a:t>Diagnosis:</a:t>
            </a:r>
          </a:p>
          <a:p>
            <a:pPr>
              <a:buNone/>
            </a:pPr>
            <a:r>
              <a:rPr lang="en-US" dirty="0" smtClean="0"/>
              <a:t>1-History.       2-Signs.      3-Lesions.</a:t>
            </a:r>
          </a:p>
          <a:p>
            <a:pPr>
              <a:buNone/>
            </a:pPr>
            <a:r>
              <a:rPr lang="en-US" dirty="0" smtClean="0"/>
              <a:t>4-Laboratory diagnosis.</a:t>
            </a:r>
          </a:p>
          <a:p>
            <a:pPr>
              <a:buNone/>
            </a:pPr>
            <a:r>
              <a:rPr lang="en-US" dirty="0" smtClean="0"/>
              <a:t>   a-Finding of bipolar bacteria.</a:t>
            </a:r>
          </a:p>
          <a:p>
            <a:pPr>
              <a:buNone/>
            </a:pPr>
            <a:r>
              <a:rPr lang="en-US" dirty="0" smtClean="0"/>
              <a:t>   b- Isolation and characterization of bacteria</a:t>
            </a:r>
          </a:p>
          <a:p>
            <a:pPr>
              <a:buNone/>
            </a:pPr>
            <a:r>
              <a:rPr lang="en-US" dirty="0" smtClean="0"/>
              <a:t>        from circulatory blood, liver and other</a:t>
            </a:r>
          </a:p>
          <a:p>
            <a:pPr>
              <a:buNone/>
            </a:pPr>
            <a:r>
              <a:rPr lang="en-US" dirty="0" smtClean="0"/>
              <a:t>       organs. </a:t>
            </a:r>
          </a:p>
          <a:p>
            <a:pPr>
              <a:buNone/>
            </a:pPr>
            <a:r>
              <a:rPr lang="en-US" dirty="0" smtClean="0"/>
              <a:t>   c- Agglutination test.</a:t>
            </a:r>
          </a:p>
          <a:p>
            <a:pPr>
              <a:buNone/>
            </a:pPr>
            <a:r>
              <a:rPr lang="en-US" dirty="0" smtClean="0"/>
              <a:t>   d- Laboratory animal inoculation ( chick and mice).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C00000"/>
                </a:solidFill>
              </a:rPr>
              <a:t>Control: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1-Water sanitation.</a:t>
            </a:r>
          </a:p>
          <a:p>
            <a:pPr>
              <a:buNone/>
            </a:pPr>
            <a:r>
              <a:rPr lang="en-US" dirty="0" smtClean="0"/>
              <a:t>2- Good management.</a:t>
            </a:r>
          </a:p>
          <a:p>
            <a:pPr>
              <a:buNone/>
            </a:pPr>
            <a:r>
              <a:rPr lang="en-US" dirty="0" smtClean="0"/>
              <a:t>3-Control flies and rodents.</a:t>
            </a:r>
          </a:p>
          <a:p>
            <a:pPr>
              <a:buNone/>
            </a:pPr>
            <a:r>
              <a:rPr lang="en-US" dirty="0" smtClean="0"/>
              <a:t>4-Vaccination at 12-16 weeks and repeat 4-8 </a:t>
            </a:r>
          </a:p>
          <a:p>
            <a:pPr>
              <a:buNone/>
            </a:pPr>
            <a:r>
              <a:rPr lang="en-US" dirty="0" smtClean="0"/>
              <a:t>    weeks later.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200" b="1" u="sng" dirty="0" smtClean="0">
                <a:solidFill>
                  <a:srgbClr val="C00000"/>
                </a:solidFill>
              </a:rPr>
              <a:t>Treatment:</a:t>
            </a:r>
          </a:p>
          <a:p>
            <a:pPr>
              <a:buNone/>
            </a:pPr>
            <a:r>
              <a:rPr lang="en-US" dirty="0" smtClean="0"/>
              <a:t>1-Sulfanomides.</a:t>
            </a:r>
          </a:p>
          <a:p>
            <a:pPr>
              <a:buNone/>
            </a:pPr>
            <a:r>
              <a:rPr lang="en-US" dirty="0" smtClean="0"/>
              <a:t>2-Terramycin </a:t>
            </a:r>
            <a:r>
              <a:rPr lang="en-US" dirty="0" smtClean="0"/>
              <a:t>in water or feed.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C00000"/>
                </a:solidFill>
              </a:rPr>
              <a:t>Field Differential Diagnosis:</a:t>
            </a:r>
            <a:endParaRPr lang="en-US" u="sng" dirty="0">
              <a:solidFill>
                <a:srgbClr val="C0000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0" y="1219197"/>
          <a:ext cx="9144000" cy="5598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085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Pullorum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Fowl  Typhoid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Fowl</a:t>
                      </a:r>
                      <a:r>
                        <a:rPr lang="en-US" baseline="0" dirty="0" smtClean="0"/>
                        <a:t> Cholera</a:t>
                      </a:r>
                      <a:endParaRPr lang="en-US" dirty="0"/>
                    </a:p>
                  </a:txBody>
                  <a:tcPr/>
                </a:tc>
              </a:tr>
              <a:tr h="608565">
                <a:tc>
                  <a:txBody>
                    <a:bodyPr/>
                    <a:lstStyle/>
                    <a:p>
                      <a:r>
                        <a:rPr lang="en-US" dirty="0" smtClean="0"/>
                        <a:t>Comb and wattles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Cyanotic</a:t>
                      </a:r>
                      <a:endParaRPr lang="en-US" dirty="0"/>
                    </a:p>
                  </a:txBody>
                  <a:tcPr/>
                </a:tc>
              </a:tr>
              <a:tr h="608565">
                <a:tc>
                  <a:txBody>
                    <a:bodyPr/>
                    <a:lstStyle/>
                    <a:p>
                      <a:r>
                        <a:rPr lang="en-US" dirty="0" smtClean="0"/>
                        <a:t>Joints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Swollen</a:t>
                      </a:r>
                      <a:endParaRPr lang="en-US" dirty="0"/>
                    </a:p>
                  </a:txBody>
                  <a:tcPr/>
                </a:tc>
              </a:tr>
              <a:tr h="649136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Enlarged 2-3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Enlarged 2-3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 to slightly enlarged</a:t>
                      </a:r>
                      <a:endParaRPr lang="en-US" dirty="0"/>
                    </a:p>
                  </a:txBody>
                  <a:tcPr/>
                </a:tc>
              </a:tr>
              <a:tr h="608565">
                <a:tc>
                  <a:txBody>
                    <a:bodyPr/>
                    <a:lstStyle/>
                    <a:p>
                      <a:r>
                        <a:rPr lang="en-US" dirty="0" smtClean="0"/>
                        <a:t>Liver color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Bronzy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/>
                </a:tc>
              </a:tr>
              <a:tr h="649136">
                <a:tc>
                  <a:txBody>
                    <a:bodyPr/>
                    <a:lstStyle/>
                    <a:p>
                      <a:r>
                        <a:rPr lang="en-US" dirty="0" smtClean="0"/>
                        <a:t>Necrotic foci in the 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</a:tr>
              <a:tr h="608565">
                <a:tc>
                  <a:txBody>
                    <a:bodyPr/>
                    <a:lstStyle/>
                    <a:p>
                      <a:r>
                        <a:rPr lang="en-US" dirty="0" smtClean="0"/>
                        <a:t>Spleen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Enlarged 2-3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Enlarged 2-3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</a:tr>
              <a:tr h="608565">
                <a:tc>
                  <a:txBody>
                    <a:bodyPr/>
                    <a:lstStyle/>
                    <a:p>
                      <a:r>
                        <a:rPr lang="en-US" dirty="0" smtClean="0"/>
                        <a:t>Heart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Nodules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Nodules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Hemorrhagic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6491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Inflammation and hemorrhage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</TotalTime>
  <Words>806</Words>
  <Application>Microsoft Office PowerPoint</Application>
  <PresentationFormat>عرض على الشاشة (3:4)‏</PresentationFormat>
  <Paragraphs>186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15</vt:i4>
      </vt:variant>
    </vt:vector>
  </HeadingPairs>
  <TitlesOfParts>
    <vt:vector size="17" baseType="lpstr">
      <vt:lpstr>1_نسق Office</vt:lpstr>
      <vt:lpstr>نسق Office</vt:lpstr>
      <vt:lpstr>عرض تقديمي في PowerPoint</vt:lpstr>
      <vt:lpstr>  Pasteurellosis Fowl Cholera</vt:lpstr>
      <vt:lpstr>Susceptibility:</vt:lpstr>
      <vt:lpstr>Symptoms:</vt:lpstr>
      <vt:lpstr>Post-mortem lesions:</vt:lpstr>
      <vt:lpstr>عرض تقديمي في PowerPoint</vt:lpstr>
      <vt:lpstr>Histopathology:</vt:lpstr>
      <vt:lpstr>Control:</vt:lpstr>
      <vt:lpstr>Field Differential Diagnosis:</vt:lpstr>
      <vt:lpstr>Infectious Coryza</vt:lpstr>
      <vt:lpstr>Susceptibility: Chickens only</vt:lpstr>
      <vt:lpstr>Symptoms:  Acute</vt:lpstr>
      <vt:lpstr>Post –mortem lesions:</vt:lpstr>
      <vt:lpstr>Histopathology:</vt:lpstr>
      <vt:lpstr>Differential Diagnosis: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Pateurellosis</dc:title>
  <dc:creator>fujitsu</dc:creator>
  <cp:lastModifiedBy>Maher</cp:lastModifiedBy>
  <cp:revision>20</cp:revision>
  <dcterms:created xsi:type="dcterms:W3CDTF">2013-07-03T19:13:40Z</dcterms:created>
  <dcterms:modified xsi:type="dcterms:W3CDTF">2024-11-28T18:49:01Z</dcterms:modified>
</cp:coreProperties>
</file>