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4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3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7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14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97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6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86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45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9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0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28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4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9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7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1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8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9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4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9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3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1</a:t>
            </a:r>
          </a:p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2895600"/>
            <a:ext cx="3858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7" y="2184817"/>
            <a:ext cx="5566134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Pasteurellosis+Infectious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Coryza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College of veterinary medicine-</a:t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EEF813D-E2C7-B38B-A5C3-CCCE6B5B27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0" y="1972153"/>
            <a:ext cx="2767969" cy="348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9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Infectious </a:t>
            </a:r>
            <a:r>
              <a:rPr lang="en-US" u="sng" dirty="0" err="1" smtClean="0">
                <a:solidFill>
                  <a:srgbClr val="C00000"/>
                </a:solidFill>
              </a:rPr>
              <a:t>Coryza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880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Definition:</a:t>
            </a:r>
          </a:p>
          <a:p>
            <a:pPr>
              <a:buNone/>
            </a:pPr>
            <a:r>
              <a:rPr lang="en-US" dirty="0" smtClean="0"/>
              <a:t>Acute severe catarrhal inflammation of the mucous</a:t>
            </a:r>
          </a:p>
          <a:p>
            <a:pPr>
              <a:buNone/>
            </a:pPr>
            <a:r>
              <a:rPr lang="en-US" dirty="0" smtClean="0"/>
              <a:t>membranes of the upper respiratory tract.</a:t>
            </a:r>
          </a:p>
          <a:p>
            <a:pPr>
              <a:buNone/>
            </a:pPr>
            <a:r>
              <a:rPr lang="en-US" dirty="0" smtClean="0"/>
              <a:t>Chronic form also found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/>
              <a:t>Synonyms:Coryza</a:t>
            </a:r>
            <a:r>
              <a:rPr lang="en-US" dirty="0"/>
              <a:t> , </a:t>
            </a:r>
            <a:r>
              <a:rPr lang="en-US" dirty="0" err="1"/>
              <a:t>Roup</a:t>
            </a:r>
            <a:r>
              <a:rPr lang="en-US" dirty="0"/>
              <a:t> , Cold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r>
              <a:rPr lang="en-US" sz="3600" b="1" u="sng" dirty="0" smtClean="0">
                <a:solidFill>
                  <a:srgbClr val="C00000"/>
                </a:solidFill>
              </a:rPr>
              <a:t>Etiology: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r>
              <a:rPr lang="en-US" sz="2800" u="sng" dirty="0" smtClean="0"/>
              <a:t>Hemophilus</a:t>
            </a:r>
            <a:r>
              <a:rPr lang="en-US" sz="2800" dirty="0" smtClean="0"/>
              <a:t> </a:t>
            </a:r>
            <a:r>
              <a:rPr lang="en-US" sz="2800" u="sng" dirty="0" smtClean="0"/>
              <a:t>paragallinarum</a:t>
            </a:r>
            <a:endParaRPr lang="en-US" sz="36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6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72705"/>
      </p:ext>
    </p:extLst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Susceptibility:</a:t>
            </a:r>
            <a:r>
              <a:rPr lang="en-US" sz="4000" b="0" dirty="0" smtClean="0">
                <a:solidFill>
                  <a:schemeClr val="tx1"/>
                </a:solidFill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</a:rPr>
              <a:t>Chickens only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Chickens( 14 ) weeks of age and older are most </a:t>
            </a:r>
          </a:p>
          <a:p>
            <a:pPr>
              <a:buNone/>
            </a:pPr>
            <a:r>
              <a:rPr lang="en-US" dirty="0" smtClean="0"/>
              <a:t>susceptible.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Epizootiology:</a:t>
            </a:r>
          </a:p>
          <a:p>
            <a:pPr>
              <a:buNone/>
            </a:pPr>
            <a:r>
              <a:rPr lang="en-US" dirty="0" smtClean="0"/>
              <a:t>1- Transmission through carrier.</a:t>
            </a:r>
          </a:p>
          <a:p>
            <a:pPr>
              <a:buNone/>
            </a:pPr>
            <a:r>
              <a:rPr lang="en-US" dirty="0" smtClean="0"/>
              <a:t>2- Contact.</a:t>
            </a:r>
          </a:p>
          <a:p>
            <a:pPr>
              <a:buNone/>
            </a:pPr>
            <a:r>
              <a:rPr lang="en-US" dirty="0" smtClean="0"/>
              <a:t>3- Contaminated water and feed.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532128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944562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Symptoms: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</a:rPr>
              <a:t> Acute</a:t>
            </a:r>
            <a:endParaRPr lang="en-US" sz="4800" b="0" dirty="0">
              <a:solidFill>
                <a:schemeClr val="tx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1-Rapid onset and rapid spread.</a:t>
            </a:r>
          </a:p>
          <a:p>
            <a:pPr>
              <a:buNone/>
            </a:pPr>
            <a:r>
              <a:rPr lang="en-US" dirty="0" smtClean="0"/>
              <a:t>2-Thin watery discharge from nostrils becomes </a:t>
            </a:r>
          </a:p>
          <a:p>
            <a:pPr>
              <a:buNone/>
            </a:pPr>
            <a:r>
              <a:rPr lang="en-US" dirty="0" smtClean="0"/>
              <a:t>    thick and sticky, with an offensive odor.</a:t>
            </a:r>
          </a:p>
          <a:p>
            <a:pPr>
              <a:buNone/>
            </a:pPr>
            <a:r>
              <a:rPr lang="en-US" dirty="0" smtClean="0"/>
              <a:t>    The discharge becomes drying yellowish crusts</a:t>
            </a:r>
          </a:p>
          <a:p>
            <a:pPr>
              <a:buNone/>
            </a:pPr>
            <a:r>
              <a:rPr lang="en-US" dirty="0" smtClean="0"/>
              <a:t>    around the nasal openings.</a:t>
            </a:r>
          </a:p>
          <a:p>
            <a:pPr>
              <a:buNone/>
            </a:pPr>
            <a:r>
              <a:rPr lang="en-US" dirty="0" smtClean="0"/>
              <a:t>3-Sinuses  filled with mucous, the mucous</a:t>
            </a:r>
          </a:p>
          <a:p>
            <a:pPr>
              <a:buNone/>
            </a:pPr>
            <a:r>
              <a:rPr lang="en-US" dirty="0" smtClean="0"/>
              <a:t>    becomes dry cheesy causes bulging about the</a:t>
            </a:r>
          </a:p>
          <a:p>
            <a:pPr>
              <a:buNone/>
            </a:pPr>
            <a:r>
              <a:rPr lang="en-US" dirty="0" smtClean="0"/>
              <a:t>    eye(Ocular </a:t>
            </a:r>
            <a:r>
              <a:rPr lang="en-US" dirty="0" err="1" smtClean="0"/>
              <a:t>Roup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4- Rattling noises.</a:t>
            </a:r>
          </a:p>
          <a:p>
            <a:pPr>
              <a:buNone/>
            </a:pPr>
            <a:r>
              <a:rPr lang="en-US" dirty="0" smtClean="0"/>
              <a:t>5- Sneezing, coughing and swollen face and wattles.</a:t>
            </a:r>
          </a:p>
          <a:p>
            <a:pPr>
              <a:buNone/>
            </a:pPr>
            <a:r>
              <a:rPr lang="en-US" dirty="0" smtClean="0"/>
              <a:t>6-Affected birds shake their heads to get rid of mucous.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9894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 –mortem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880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 Acute:</a:t>
            </a:r>
          </a:p>
          <a:p>
            <a:pPr>
              <a:buNone/>
            </a:pPr>
            <a:r>
              <a:rPr lang="en-US" dirty="0" smtClean="0"/>
              <a:t>1-Acute catarrhal inflammation of mucous</a:t>
            </a:r>
          </a:p>
          <a:p>
            <a:pPr>
              <a:buNone/>
            </a:pPr>
            <a:r>
              <a:rPr lang="en-US" dirty="0" smtClean="0"/>
              <a:t>    membranes of the nasal passages and sinuses.</a:t>
            </a:r>
          </a:p>
          <a:p>
            <a:pPr>
              <a:buNone/>
            </a:pPr>
            <a:r>
              <a:rPr lang="en-US" dirty="0" smtClean="0"/>
              <a:t>2- Catarrhal conjunctivitis.</a:t>
            </a:r>
          </a:p>
          <a:p>
            <a:pPr>
              <a:buNone/>
            </a:pPr>
            <a:r>
              <a:rPr lang="en-US" dirty="0" smtClean="0"/>
              <a:t>3-Subcutaneous edema of the face and wattles.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Chronic:</a:t>
            </a:r>
          </a:p>
          <a:p>
            <a:pPr>
              <a:buNone/>
            </a:pPr>
            <a:r>
              <a:rPr lang="en-US" sz="2800" dirty="0" smtClean="0"/>
              <a:t>Caseous exudates in the sinuses, nasal passages</a:t>
            </a:r>
          </a:p>
          <a:p>
            <a:pPr>
              <a:buNone/>
            </a:pPr>
            <a:r>
              <a:rPr lang="en-US" sz="2800" dirty="0" smtClean="0"/>
              <a:t>and conjunctival sacs.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74093"/>
      </p:ext>
    </p:extLst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Histopathology: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7880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1-Sloughing and hyperplasia of the mucosal</a:t>
            </a:r>
          </a:p>
          <a:p>
            <a:pPr>
              <a:buNone/>
            </a:pPr>
            <a:r>
              <a:rPr lang="en-US" dirty="0" smtClean="0"/>
              <a:t>    and glandular membrane.</a:t>
            </a:r>
          </a:p>
          <a:p>
            <a:pPr>
              <a:buNone/>
            </a:pPr>
            <a:r>
              <a:rPr lang="en-US" dirty="0" smtClean="0"/>
              <a:t>2-Heterophilic infiltration of upper respiratory </a:t>
            </a:r>
          </a:p>
          <a:p>
            <a:pPr>
              <a:buNone/>
            </a:pPr>
            <a:r>
              <a:rPr lang="en-US" dirty="0" smtClean="0"/>
              <a:t>    tract.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Diagnosis:</a:t>
            </a:r>
          </a:p>
          <a:p>
            <a:pPr>
              <a:buNone/>
            </a:pPr>
            <a:r>
              <a:rPr lang="en-US" dirty="0" smtClean="0"/>
              <a:t>1-History.</a:t>
            </a:r>
          </a:p>
          <a:p>
            <a:pPr>
              <a:buNone/>
            </a:pPr>
            <a:r>
              <a:rPr lang="en-US" dirty="0" smtClean="0"/>
              <a:t>2-Symptoms: Particularly bad odor of exudates.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75714"/>
      </p:ext>
    </p:extLst>
  </p:cSld>
  <p:clrMapOvr>
    <a:masterClrMapping/>
  </p:clrMapOvr>
  <p:transition>
    <p:wheel spokes="2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Differential Diagnosis: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1-Fowl Pox : Yellowish patches in the throat :</a:t>
            </a:r>
          </a:p>
          <a:p>
            <a:pPr>
              <a:buNone/>
            </a:pPr>
            <a:r>
              <a:rPr lang="en-US" dirty="0" smtClean="0"/>
              <a:t>    Are easily removed in Roup , while in Pox </a:t>
            </a:r>
          </a:p>
          <a:p>
            <a:pPr>
              <a:buNone/>
            </a:pPr>
            <a:r>
              <a:rPr lang="en-US" dirty="0" smtClean="0"/>
              <a:t>    they are adhered to the lower layer.</a:t>
            </a:r>
          </a:p>
          <a:p>
            <a:pPr>
              <a:buNone/>
            </a:pPr>
            <a:r>
              <a:rPr lang="en-US" dirty="0" smtClean="0"/>
              <a:t>2-Chronic Fowl Cholera.</a:t>
            </a:r>
          </a:p>
          <a:p>
            <a:pPr>
              <a:buNone/>
            </a:pPr>
            <a:r>
              <a:rPr lang="en-US" dirty="0" smtClean="0"/>
              <a:t>3-Vitamin A Deficiency .</a:t>
            </a:r>
          </a:p>
          <a:p>
            <a:pPr>
              <a:buNone/>
            </a:pPr>
            <a:r>
              <a:rPr lang="en-US" dirty="0" smtClean="0"/>
              <a:t>4-CRD.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dirty="0" smtClean="0"/>
              <a:t>Sulfathiazole.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54225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4873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  </a:t>
            </a:r>
            <a:r>
              <a:rPr lang="en-US" sz="2400" dirty="0" err="1">
                <a:solidFill>
                  <a:srgbClr val="C00000"/>
                </a:solidFill>
              </a:rPr>
              <a:t>Pasteurellosis</a:t>
            </a:r>
            <a:r>
              <a:rPr lang="en-US" sz="2400" dirty="0">
                <a:solidFill>
                  <a:srgbClr val="C00000"/>
                </a:solidFill>
              </a:rPr>
              <a:t> Fowl </a:t>
            </a:r>
            <a:r>
              <a:rPr lang="en-US" sz="2400" dirty="0" smtClean="0">
                <a:solidFill>
                  <a:srgbClr val="C00000"/>
                </a:solidFill>
              </a:rPr>
              <a:t>Cholera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Definition:</a:t>
            </a:r>
          </a:p>
          <a:p>
            <a:pPr>
              <a:buNone/>
            </a:pPr>
            <a:r>
              <a:rPr lang="en-US" dirty="0" smtClean="0"/>
              <a:t>Fowl cholera is acute </a:t>
            </a:r>
            <a:r>
              <a:rPr lang="en-US" dirty="0" err="1" smtClean="0"/>
              <a:t>septicemic</a:t>
            </a:r>
            <a:r>
              <a:rPr lang="en-US" dirty="0" smtClean="0"/>
              <a:t> disease of </a:t>
            </a:r>
          </a:p>
          <a:p>
            <a:pPr>
              <a:buNone/>
            </a:pPr>
            <a:r>
              <a:rPr lang="en-US" dirty="0" smtClean="0"/>
              <a:t>domestic fowl and wild birds caused by </a:t>
            </a:r>
          </a:p>
          <a:p>
            <a:pPr>
              <a:buNone/>
            </a:pPr>
            <a:r>
              <a:rPr lang="en-US" dirty="0" err="1" smtClean="0"/>
              <a:t>Pasteurella</a:t>
            </a:r>
            <a:r>
              <a:rPr lang="en-US" dirty="0" smtClean="0"/>
              <a:t> </a:t>
            </a:r>
            <a:r>
              <a:rPr lang="en-US" dirty="0" err="1" smtClean="0"/>
              <a:t>multocida</a:t>
            </a:r>
            <a:r>
              <a:rPr lang="en-US" dirty="0" smtClean="0"/>
              <a:t>, (</a:t>
            </a:r>
            <a:r>
              <a:rPr lang="en-US" dirty="0" err="1" smtClean="0"/>
              <a:t>Pasteurella</a:t>
            </a:r>
            <a:r>
              <a:rPr lang="en-US" dirty="0" smtClean="0"/>
              <a:t> </a:t>
            </a:r>
            <a:r>
              <a:rPr lang="en-US" dirty="0" err="1" smtClean="0"/>
              <a:t>aviseptica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characterized by high morbidity and mortality. Synonyms:</a:t>
            </a:r>
          </a:p>
          <a:p>
            <a:pPr>
              <a:buNone/>
            </a:pPr>
            <a:r>
              <a:rPr lang="en-US" dirty="0" smtClean="0"/>
              <a:t>1-Avian </a:t>
            </a:r>
            <a:r>
              <a:rPr lang="en-US" dirty="0" smtClean="0"/>
              <a:t>Cholera.</a:t>
            </a:r>
          </a:p>
          <a:p>
            <a:pPr>
              <a:buNone/>
            </a:pPr>
            <a:r>
              <a:rPr lang="en-US" dirty="0" smtClean="0"/>
              <a:t>2-Avian </a:t>
            </a:r>
            <a:r>
              <a:rPr lang="en-US" dirty="0" err="1" smtClean="0"/>
              <a:t>Pasteurellosis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3-Avian Hemorrhagic Septicemia.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Susceptibility: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788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Chickens, turkeys and ducks are most commonly </a:t>
            </a:r>
          </a:p>
          <a:p>
            <a:pPr>
              <a:buNone/>
            </a:pPr>
            <a:r>
              <a:rPr lang="en-US" dirty="0" smtClean="0"/>
              <a:t>affected.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Epizootiology:</a:t>
            </a:r>
          </a:p>
          <a:p>
            <a:pPr>
              <a:buNone/>
            </a:pPr>
            <a:r>
              <a:rPr lang="en-US" dirty="0" smtClean="0"/>
              <a:t>1-Healthy nasal carriers provide a source of</a:t>
            </a:r>
          </a:p>
          <a:p>
            <a:pPr>
              <a:buNone/>
            </a:pPr>
            <a:r>
              <a:rPr lang="en-US" dirty="0" smtClean="0"/>
              <a:t>    infection.</a:t>
            </a:r>
          </a:p>
          <a:p>
            <a:pPr>
              <a:buNone/>
            </a:pPr>
            <a:r>
              <a:rPr lang="en-US" dirty="0" smtClean="0"/>
              <a:t>2-The natural spread of the disease is by ingestion</a:t>
            </a:r>
          </a:p>
          <a:p>
            <a:pPr>
              <a:buNone/>
            </a:pPr>
            <a:r>
              <a:rPr lang="en-US" dirty="0" smtClean="0"/>
              <a:t>    and inhalation.</a:t>
            </a:r>
          </a:p>
          <a:p>
            <a:pPr>
              <a:buNone/>
            </a:pPr>
            <a:r>
              <a:rPr lang="en-US" dirty="0" smtClean="0"/>
              <a:t>3-Mechanical transmission by vectors.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Symptoms: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1- </a:t>
            </a:r>
            <a:r>
              <a:rPr lang="en-US" dirty="0" smtClean="0">
                <a:solidFill>
                  <a:srgbClr val="FF0000"/>
                </a:solidFill>
              </a:rPr>
              <a:t>Age: Semimature to mature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2- Acute: a-Sudden death of well fleshed birds.</a:t>
            </a:r>
          </a:p>
          <a:p>
            <a:pPr>
              <a:buNone/>
            </a:pPr>
            <a:r>
              <a:rPr lang="en-US" dirty="0" smtClean="0"/>
              <a:t>                b-Greenish and yellowish diarrhea.</a:t>
            </a:r>
          </a:p>
          <a:p>
            <a:pPr>
              <a:buNone/>
            </a:pPr>
            <a:r>
              <a:rPr lang="en-US" dirty="0" smtClean="0"/>
              <a:t>                c- Mucous in mouth and nostrils.</a:t>
            </a:r>
          </a:p>
          <a:p>
            <a:pPr>
              <a:buNone/>
            </a:pPr>
            <a:r>
              <a:rPr lang="en-US" dirty="0" smtClean="0"/>
              <a:t>                d- Cyanotic comb and wattles.</a:t>
            </a:r>
          </a:p>
          <a:p>
            <a:pPr>
              <a:buNone/>
            </a:pPr>
            <a:r>
              <a:rPr lang="en-US" dirty="0" smtClean="0"/>
              <a:t>3-Chronic: a-Carriers due to localization of the </a:t>
            </a:r>
          </a:p>
          <a:p>
            <a:pPr>
              <a:buNone/>
            </a:pPr>
            <a:r>
              <a:rPr lang="en-US" dirty="0" smtClean="0"/>
              <a:t>                     bacteria.</a:t>
            </a:r>
          </a:p>
          <a:p>
            <a:pPr>
              <a:buNone/>
            </a:pPr>
            <a:r>
              <a:rPr lang="en-US" dirty="0" smtClean="0"/>
              <a:t>                  b-Swollen wattles and eyes.</a:t>
            </a:r>
          </a:p>
          <a:p>
            <a:pPr>
              <a:buNone/>
            </a:pPr>
            <a:r>
              <a:rPr lang="en-US" dirty="0" smtClean="0"/>
              <a:t>                  c- Inflammation of joints and tendon </a:t>
            </a:r>
          </a:p>
          <a:p>
            <a:pPr>
              <a:buNone/>
            </a:pPr>
            <a:r>
              <a:rPr lang="en-US" dirty="0" smtClean="0"/>
              <a:t>                       sheath of legs and wings.</a:t>
            </a:r>
          </a:p>
          <a:p>
            <a:pPr>
              <a:buNone/>
            </a:pPr>
            <a:r>
              <a:rPr lang="en-US" dirty="0" smtClean="0"/>
              <a:t>                  d- </a:t>
            </a:r>
            <a:r>
              <a:rPr lang="en-US" dirty="0" err="1" smtClean="0"/>
              <a:t>Torticollis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92162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Post-mortem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100" u="sng" dirty="0" smtClean="0">
                <a:solidFill>
                  <a:schemeClr val="accent1"/>
                </a:solidFill>
              </a:rPr>
              <a:t>Acute: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a-</a:t>
            </a:r>
            <a:r>
              <a:rPr lang="en-US" dirty="0" smtClean="0"/>
              <a:t> A sticky mucous in the mouth and nasal passages.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b-</a:t>
            </a:r>
            <a:r>
              <a:rPr lang="en-US" dirty="0" smtClean="0"/>
              <a:t> Generalized congestion.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C-</a:t>
            </a:r>
            <a:r>
              <a:rPr lang="en-US" dirty="0" smtClean="0"/>
              <a:t> Hemorrhage in the heart muscles particularly around </a:t>
            </a:r>
          </a:p>
          <a:p>
            <a:pPr>
              <a:buNone/>
            </a:pPr>
            <a:r>
              <a:rPr lang="en-US" dirty="0" smtClean="0"/>
              <a:t>     the coronary groove and gizzard.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d-</a:t>
            </a:r>
            <a:r>
              <a:rPr lang="en-US" dirty="0" smtClean="0"/>
              <a:t> Pericardial sac contains an excess of yellowish fluid 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e-</a:t>
            </a:r>
            <a:r>
              <a:rPr lang="en-US" dirty="0" smtClean="0"/>
              <a:t> Liver: very dark or lighter than usual, with many white</a:t>
            </a:r>
          </a:p>
          <a:p>
            <a:pPr>
              <a:buNone/>
            </a:pPr>
            <a:r>
              <a:rPr lang="en-US" dirty="0" smtClean="0"/>
              <a:t>     necrotic foci.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f-</a:t>
            </a:r>
            <a:r>
              <a:rPr lang="en-US" dirty="0" smtClean="0"/>
              <a:t>Inflammation and hemorrhage in the duodenum.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g-</a:t>
            </a:r>
            <a:r>
              <a:rPr lang="en-US" dirty="0" smtClean="0"/>
              <a:t> Lung: Consolidation  and congestion with small </a:t>
            </a:r>
          </a:p>
          <a:p>
            <a:pPr>
              <a:buNone/>
            </a:pPr>
            <a:r>
              <a:rPr lang="en-US" dirty="0" smtClean="0"/>
              <a:t>     hemorrhage 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h-</a:t>
            </a:r>
            <a:r>
              <a:rPr lang="en-US" dirty="0" smtClean="0"/>
              <a:t> Cheesy , yellowish deposits in various parts of the body,</a:t>
            </a:r>
          </a:p>
          <a:p>
            <a:pPr>
              <a:buNone/>
            </a:pPr>
            <a:r>
              <a:rPr lang="en-US" dirty="0" smtClean="0"/>
              <a:t>     especially on the air sacs and intestine. 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chemeClr val="accent1"/>
                </a:solidFill>
              </a:rPr>
              <a:t>Chronic type: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a-</a:t>
            </a:r>
            <a:r>
              <a:rPr lang="en-US" dirty="0" smtClean="0"/>
              <a:t>Dried cheesy, yellow material is found free in the abdominal cavity or adhere to some organ due to ruptured yolk.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b-</a:t>
            </a:r>
            <a:r>
              <a:rPr lang="en-US" dirty="0" smtClean="0"/>
              <a:t>Hemorrhage of the ovary . Ova: Soft, flabby,</a:t>
            </a:r>
          </a:p>
          <a:p>
            <a:pPr>
              <a:buNone/>
            </a:pPr>
            <a:r>
              <a:rPr lang="en-US" dirty="0" smtClean="0"/>
              <a:t>    irregular in outline and </a:t>
            </a:r>
            <a:r>
              <a:rPr lang="en-US" dirty="0" err="1" smtClean="0"/>
              <a:t>pedunculated</a:t>
            </a:r>
            <a:r>
              <a:rPr lang="en-US" dirty="0" smtClean="0"/>
              <a:t> . </a:t>
            </a:r>
            <a:r>
              <a:rPr lang="en-US" smtClean="0"/>
              <a:t>Greenish </a:t>
            </a:r>
            <a:r>
              <a:rPr lang="en-US" dirty="0" smtClean="0"/>
              <a:t>colored ovum is observed.(Due to salpingitis).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C-</a:t>
            </a:r>
            <a:r>
              <a:rPr lang="en-US" dirty="0" smtClean="0"/>
              <a:t> Caseous swollen wattles and joints.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d-</a:t>
            </a:r>
            <a:r>
              <a:rPr lang="en-US" dirty="0" smtClean="0"/>
              <a:t> Suppurative meningitis due to the localization</a:t>
            </a:r>
          </a:p>
          <a:p>
            <a:pPr>
              <a:buNone/>
            </a:pPr>
            <a:r>
              <a:rPr lang="en-US" dirty="0" smtClean="0"/>
              <a:t>     of bacteria at the base of skull, ear and brain.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Histopathology: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1-Coagulation necrosis.</a:t>
            </a:r>
          </a:p>
          <a:p>
            <a:pPr>
              <a:buNone/>
            </a:pPr>
            <a:r>
              <a:rPr lang="en-US" dirty="0" smtClean="0"/>
              <a:t>2-Heterophilic infiltration.</a:t>
            </a:r>
          </a:p>
          <a:p>
            <a:pPr>
              <a:buNone/>
            </a:pPr>
            <a:endParaRPr lang="en-US" sz="39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900" b="1" u="sng" dirty="0" smtClean="0">
                <a:solidFill>
                  <a:srgbClr val="C00000"/>
                </a:solidFill>
              </a:rPr>
              <a:t>Diagnosis:</a:t>
            </a:r>
          </a:p>
          <a:p>
            <a:pPr>
              <a:buNone/>
            </a:pPr>
            <a:r>
              <a:rPr lang="en-US" dirty="0" smtClean="0"/>
              <a:t>1-History.       2-Signs.      3-Lesions.</a:t>
            </a:r>
          </a:p>
          <a:p>
            <a:pPr>
              <a:buNone/>
            </a:pPr>
            <a:r>
              <a:rPr lang="en-US" dirty="0" smtClean="0"/>
              <a:t>4-Laboratory diagnosis.</a:t>
            </a:r>
          </a:p>
          <a:p>
            <a:pPr>
              <a:buNone/>
            </a:pPr>
            <a:r>
              <a:rPr lang="en-US" dirty="0" smtClean="0"/>
              <a:t>   a-Finding of bipolar bacteria.</a:t>
            </a:r>
          </a:p>
          <a:p>
            <a:pPr>
              <a:buNone/>
            </a:pPr>
            <a:r>
              <a:rPr lang="en-US" dirty="0" smtClean="0"/>
              <a:t>   b- Isolation and characterization of bacteria</a:t>
            </a:r>
          </a:p>
          <a:p>
            <a:pPr>
              <a:buNone/>
            </a:pPr>
            <a:r>
              <a:rPr lang="en-US" dirty="0" smtClean="0"/>
              <a:t>        from circulatory blood, liver and other</a:t>
            </a:r>
          </a:p>
          <a:p>
            <a:pPr>
              <a:buNone/>
            </a:pPr>
            <a:r>
              <a:rPr lang="en-US" dirty="0" smtClean="0"/>
              <a:t>       organs. </a:t>
            </a:r>
          </a:p>
          <a:p>
            <a:pPr>
              <a:buNone/>
            </a:pPr>
            <a:r>
              <a:rPr lang="en-US" dirty="0" smtClean="0"/>
              <a:t>   c- Agglutination test.</a:t>
            </a:r>
          </a:p>
          <a:p>
            <a:pPr>
              <a:buNone/>
            </a:pPr>
            <a:r>
              <a:rPr lang="en-US" dirty="0" smtClean="0"/>
              <a:t>   d- Laboratory animal inoculation ( chick and mice).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Control: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1-Water sanitation.</a:t>
            </a:r>
          </a:p>
          <a:p>
            <a:pPr>
              <a:buNone/>
            </a:pPr>
            <a:r>
              <a:rPr lang="en-US" dirty="0" smtClean="0"/>
              <a:t>2- Good management.</a:t>
            </a:r>
          </a:p>
          <a:p>
            <a:pPr>
              <a:buNone/>
            </a:pPr>
            <a:r>
              <a:rPr lang="en-US" dirty="0" smtClean="0"/>
              <a:t>3-Control flies and rodents.</a:t>
            </a:r>
          </a:p>
          <a:p>
            <a:pPr>
              <a:buNone/>
            </a:pPr>
            <a:r>
              <a:rPr lang="en-US" dirty="0" smtClean="0"/>
              <a:t>4-Vaccination at 12-16 weeks and repeat 4-8 </a:t>
            </a:r>
          </a:p>
          <a:p>
            <a:pPr>
              <a:buNone/>
            </a:pPr>
            <a:r>
              <a:rPr lang="en-US" dirty="0" smtClean="0"/>
              <a:t>    weeks later.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dirty="0" smtClean="0"/>
              <a:t>1-Sulfanomides.</a:t>
            </a:r>
          </a:p>
          <a:p>
            <a:pPr>
              <a:buNone/>
            </a:pPr>
            <a:r>
              <a:rPr lang="en-US" dirty="0" smtClean="0"/>
              <a:t>2-Terramycin </a:t>
            </a:r>
            <a:r>
              <a:rPr lang="en-US" dirty="0" smtClean="0"/>
              <a:t>in water or feed.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Field Differential Diagnosis:</a:t>
            </a:r>
            <a:endParaRPr lang="en-US" u="sng" dirty="0">
              <a:solidFill>
                <a:srgbClr val="C0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219197"/>
          <a:ext cx="9144000" cy="5598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085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Pullorum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Fowl  Typhoid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Fowl</a:t>
                      </a:r>
                      <a:r>
                        <a:rPr lang="en-US" baseline="0" dirty="0" smtClean="0"/>
                        <a:t> Cholera</a:t>
                      </a:r>
                      <a:endParaRPr lang="en-US" dirty="0"/>
                    </a:p>
                  </a:txBody>
                  <a:tcPr/>
                </a:tc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Comb and wattles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Cyanotic</a:t>
                      </a:r>
                      <a:endParaRPr lang="en-US" dirty="0"/>
                    </a:p>
                  </a:txBody>
                  <a:tcPr/>
                </a:tc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Joints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Swollen</a:t>
                      </a:r>
                      <a:endParaRPr lang="en-US" dirty="0"/>
                    </a:p>
                  </a:txBody>
                  <a:tcPr/>
                </a:tc>
              </a:tr>
              <a:tr h="649136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Enlarged 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Enlarged 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to slightly enlarged</a:t>
                      </a:r>
                      <a:endParaRPr lang="en-US" dirty="0"/>
                    </a:p>
                  </a:txBody>
                  <a:tcPr/>
                </a:tc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Liver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Bronzy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</a:tr>
              <a:tr h="649136">
                <a:tc>
                  <a:txBody>
                    <a:bodyPr/>
                    <a:lstStyle/>
                    <a:p>
                      <a:r>
                        <a:rPr lang="en-US" dirty="0" smtClean="0"/>
                        <a:t>Necrotic foci in the 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Spleen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Enlarged 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Enlarged 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Hemorrhagic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491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Inflammation and hemorrhage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806</Words>
  <Application>Microsoft Office PowerPoint</Application>
  <PresentationFormat>عرض على الشاشة (3:4)‏</PresentationFormat>
  <Paragraphs>186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15</vt:i4>
      </vt:variant>
    </vt:vector>
  </HeadingPairs>
  <TitlesOfParts>
    <vt:vector size="17" baseType="lpstr">
      <vt:lpstr>1_نسق Office</vt:lpstr>
      <vt:lpstr>نسق Office</vt:lpstr>
      <vt:lpstr>عرض تقديمي في PowerPoint</vt:lpstr>
      <vt:lpstr>  Pasteurellosis Fowl Cholera</vt:lpstr>
      <vt:lpstr>Susceptibility:</vt:lpstr>
      <vt:lpstr>Symptoms:</vt:lpstr>
      <vt:lpstr>Post-mortem lesions:</vt:lpstr>
      <vt:lpstr>عرض تقديمي في PowerPoint</vt:lpstr>
      <vt:lpstr>Histopathology:</vt:lpstr>
      <vt:lpstr>Control:</vt:lpstr>
      <vt:lpstr>Field Differential Diagnosis:</vt:lpstr>
      <vt:lpstr>Infectious Coryza</vt:lpstr>
      <vt:lpstr>Susceptibility: Chickens only</vt:lpstr>
      <vt:lpstr>Symptoms:  Acute</vt:lpstr>
      <vt:lpstr>Post –mortem lesions:</vt:lpstr>
      <vt:lpstr>Histopathology:</vt:lpstr>
      <vt:lpstr>Differential Diagnosis: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Pateurellosis</dc:title>
  <dc:creator>fujitsu</dc:creator>
  <cp:lastModifiedBy>Maher</cp:lastModifiedBy>
  <cp:revision>20</cp:revision>
  <dcterms:created xsi:type="dcterms:W3CDTF">2013-07-03T19:13:40Z</dcterms:created>
  <dcterms:modified xsi:type="dcterms:W3CDTF">2024-11-28T18:49:01Z</dcterms:modified>
</cp:coreProperties>
</file>